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62" r:id="rId2"/>
    <p:sldId id="263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C54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 varScale="1">
        <p:scale>
          <a:sx n="78" d="100"/>
          <a:sy n="78" d="100"/>
        </p:scale>
        <p:origin x="1603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ransition>
    <p:wedg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/>
          <a:p>
            <a:pPr algn="ctr">
              <a:buNone/>
            </a:pPr>
            <a:endParaRPr lang="en-US" sz="8000" b="1" i="1" dirty="0">
              <a:solidFill>
                <a:srgbClr val="00B0F0"/>
              </a:solidFill>
            </a:endParaRPr>
          </a:p>
          <a:p>
            <a:pPr algn="ctr">
              <a:buNone/>
            </a:pPr>
            <a:endParaRPr lang="en-US" sz="8000" b="1" i="1" dirty="0">
              <a:solidFill>
                <a:srgbClr val="00B0F0"/>
              </a:solidFill>
            </a:endParaRPr>
          </a:p>
          <a:p>
            <a:pPr algn="ctr">
              <a:buNone/>
            </a:pPr>
            <a:r>
              <a:rPr lang="fa-IR" sz="8000" b="1" i="1" dirty="0">
                <a:solidFill>
                  <a:srgbClr val="00B0F0"/>
                </a:solidFill>
              </a:rPr>
              <a:t>بنام خدا</a:t>
            </a:r>
            <a:endParaRPr lang="en-US" sz="8000" b="1" i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389120"/>
          </a:xfrm>
        </p:spPr>
        <p:txBody>
          <a:bodyPr>
            <a:normAutofit/>
          </a:bodyPr>
          <a:lstStyle/>
          <a:p>
            <a:pPr algn="r">
              <a:buFont typeface="Wingdings" pitchFamily="2" charset="2"/>
              <a:buChar char="ü"/>
            </a:pPr>
            <a:r>
              <a:rPr lang="fa-IR" dirty="0"/>
              <a:t>مشخصات تنفس کافی ومناسب که منجر به اکسیژن رسانی  خوب می شوند                        </a:t>
            </a:r>
          </a:p>
          <a:p>
            <a:pPr algn="r">
              <a:buFont typeface="Wingdings" pitchFamily="2" charset="2"/>
              <a:buChar char="ü"/>
            </a:pPr>
            <a:r>
              <a:rPr lang="fa-IR" dirty="0"/>
              <a:t> عبارتند از</a:t>
            </a:r>
          </a:p>
          <a:p>
            <a:pPr algn="r" rtl="1">
              <a:buFont typeface="Wingdings" pitchFamily="2" charset="2"/>
              <a:buChar char="ü"/>
            </a:pPr>
            <a:r>
              <a:rPr lang="fa-IR" dirty="0"/>
              <a:t>سرعت طبیعی تنفس: بالغین12-20   کودکان15-30 شیر خواران25-50</a:t>
            </a:r>
          </a:p>
          <a:p>
            <a:pPr algn="r" rtl="1">
              <a:buFont typeface="Wingdings" pitchFamily="2" charset="2"/>
              <a:buChar char="ü"/>
            </a:pPr>
            <a:r>
              <a:rPr lang="fa-IR" dirty="0"/>
              <a:t>ریتم منظم تنفسی</a:t>
            </a:r>
          </a:p>
          <a:p>
            <a:pPr algn="r" rtl="1">
              <a:buFont typeface="Wingdings" pitchFamily="2" charset="2"/>
              <a:buChar char="ü"/>
            </a:pPr>
            <a:r>
              <a:rPr lang="fa-IR" dirty="0"/>
              <a:t>عمق طبیعی تنفس</a:t>
            </a:r>
          </a:p>
          <a:p>
            <a:pPr algn="r" rtl="1">
              <a:buFont typeface="Wingdings" pitchFamily="2" charset="2"/>
              <a:buChar char="ü"/>
            </a:pPr>
            <a:r>
              <a:rPr lang="fa-IR" dirty="0"/>
              <a:t>کیفیت تنفس</a:t>
            </a:r>
          </a:p>
          <a:p>
            <a:pPr algn="r" rtl="1">
              <a:buFont typeface="Wingdings" pitchFamily="2" charset="2"/>
              <a:buChar char="v"/>
            </a:pPr>
            <a:r>
              <a:rPr lang="fa-IR" dirty="0"/>
              <a:t>صداهای تنفسی خوب ،قابل شنیدن دردو طرف قفسه سینه</a:t>
            </a:r>
          </a:p>
          <a:p>
            <a:pPr algn="r" rtl="1">
              <a:buFont typeface="Wingdings" pitchFamily="2" charset="2"/>
              <a:buChar char="v"/>
            </a:pPr>
            <a:endParaRPr lang="fa-IR" dirty="0"/>
          </a:p>
        </p:txBody>
      </p:sp>
    </p:spTree>
  </p:cSld>
  <p:clrMapOvr>
    <a:masterClrMapping/>
  </p:clrMapOvr>
  <p:transition>
    <p:comb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Font typeface="Wingdings" pitchFamily="2" charset="2"/>
              <a:buChar char="v"/>
            </a:pPr>
            <a:r>
              <a:rPr lang="fa-IR" sz="2400" dirty="0"/>
              <a:t>حرکات قرینه در دو طرف قفسه سینه</a:t>
            </a:r>
          </a:p>
          <a:p>
            <a:pPr algn="r" rtl="1">
              <a:buFont typeface="Wingdings" pitchFamily="2" charset="2"/>
              <a:buChar char="ü"/>
            </a:pPr>
            <a:r>
              <a:rPr lang="fa-IR" sz="2400" dirty="0"/>
              <a:t>پوست صورتی،گرم و خشک</a:t>
            </a:r>
          </a:p>
          <a:p>
            <a:pPr algn="ctr" rtl="1">
              <a:buNone/>
            </a:pPr>
            <a:r>
              <a:rPr lang="fa-IR" sz="2800" i="1" dirty="0">
                <a:solidFill>
                  <a:srgbClr val="FF0000"/>
                </a:solidFill>
              </a:rPr>
              <a:t>عواملی که منجر به اکسیژن رسانی خوب می شوند</a:t>
            </a:r>
          </a:p>
          <a:p>
            <a:pPr marL="514350" indent="-514350" algn="r" rtl="1">
              <a:buFont typeface="+mj-lt"/>
              <a:buAutoNum type="alphaLcParenR"/>
            </a:pPr>
            <a:r>
              <a:rPr lang="fa-IR" sz="2800" dirty="0"/>
              <a:t>غلظت کافی اکسیژن تنفس شده</a:t>
            </a:r>
          </a:p>
          <a:p>
            <a:pPr marL="514350" indent="-514350" algn="r" rtl="1">
              <a:buFont typeface="+mj-lt"/>
              <a:buAutoNum type="alphaLcParenR"/>
            </a:pPr>
            <a:r>
              <a:rPr lang="fa-IR" sz="2800" dirty="0"/>
              <a:t>جابجایی مناسب اکسیژن از غشای آلویولی-مویرگی</a:t>
            </a:r>
          </a:p>
          <a:p>
            <a:pPr marL="514350" indent="-514350" algn="r" rtl="1">
              <a:buFont typeface="+mj-lt"/>
              <a:buAutoNum type="alphaLcParenR"/>
            </a:pPr>
            <a:r>
              <a:rPr lang="fa-IR" sz="2800" dirty="0"/>
              <a:t>تعداد کافی گلبول های قرمزجهت حمل اکسیژن</a:t>
            </a:r>
          </a:p>
          <a:p>
            <a:pPr marL="514350" indent="-514350" algn="r" rtl="1">
              <a:buFont typeface="+mj-lt"/>
              <a:buAutoNum type="alphaLcParenR"/>
            </a:pPr>
            <a:r>
              <a:rPr lang="fa-IR" sz="2800" dirty="0"/>
              <a:t>خونرسانی بافتی مناسب</a:t>
            </a:r>
            <a:endParaRPr lang="en-US" sz="2800" dirty="0"/>
          </a:p>
        </p:txBody>
      </p:sp>
    </p:spTree>
  </p:cSld>
  <p:clrMapOvr>
    <a:masterClrMapping/>
  </p:clrMapOvr>
  <p:transition>
    <p:checker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dirty="0"/>
              <a:t>  </a:t>
            </a:r>
            <a:r>
              <a:rPr lang="fa-IR" dirty="0">
                <a:solidFill>
                  <a:srgbClr val="C00000"/>
                </a:solidFill>
              </a:rPr>
              <a:t>نشانه های تنفس ناکافی منجر به هیپوکسی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Font typeface="Wingdings" pitchFamily="2" charset="2"/>
              <a:buChar char="q"/>
            </a:pPr>
            <a:r>
              <a:rPr lang="fa-IR" sz="2400" dirty="0"/>
              <a:t>سرعت تنفس کمتر یا بیشتر از محدوده طبیعی</a:t>
            </a:r>
          </a:p>
          <a:p>
            <a:pPr algn="r" rtl="1">
              <a:buFont typeface="Wingdings" pitchFamily="2" charset="2"/>
              <a:buChar char="q"/>
            </a:pPr>
            <a:r>
              <a:rPr lang="fa-IR" sz="2400" dirty="0"/>
              <a:t>ریتم نا منظم تنفس</a:t>
            </a:r>
          </a:p>
          <a:p>
            <a:pPr algn="r" rtl="1">
              <a:buFont typeface="Wingdings" pitchFamily="2" charset="2"/>
              <a:buChar char="q"/>
            </a:pPr>
            <a:r>
              <a:rPr lang="fa-IR" sz="2400" dirty="0"/>
              <a:t>صداهای غیر طبیعی تنفس</a:t>
            </a:r>
          </a:p>
          <a:p>
            <a:pPr algn="r" rtl="1">
              <a:buFont typeface="Wingdings" pitchFamily="2" charset="2"/>
              <a:buChar char="q"/>
            </a:pPr>
            <a:r>
              <a:rPr lang="fa-IR" sz="2400" dirty="0"/>
              <a:t>استفاده از عظلات فرعی تنفس</a:t>
            </a:r>
          </a:p>
          <a:p>
            <a:pPr algn="r" rtl="1">
              <a:buFont typeface="Wingdings" pitchFamily="2" charset="2"/>
              <a:buChar char="q"/>
            </a:pPr>
            <a:r>
              <a:rPr lang="fa-IR" sz="2400" dirty="0"/>
              <a:t>کیفیت نامناسب تنفس(عمق وحرکات قرینه)</a:t>
            </a:r>
          </a:p>
          <a:p>
            <a:pPr algn="r" rtl="1">
              <a:buFont typeface="Wingdings" pitchFamily="2" charset="2"/>
              <a:buChar char="q"/>
            </a:pPr>
            <a:r>
              <a:rPr lang="fa-IR" sz="2400" dirty="0"/>
              <a:t>پوست رنگ پریده یا سیانوزه وسرد،مرطوب</a:t>
            </a:r>
            <a:endParaRPr lang="en-US" sz="2400" dirty="0"/>
          </a:p>
        </p:txBody>
      </p:sp>
    </p:spTree>
  </p:cSld>
  <p:clrMapOvr>
    <a:masterClrMapping/>
  </p:clrMapOvr>
  <p:transition>
    <p:strips dir="r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686800" cy="838200"/>
          </a:xfrm>
        </p:spPr>
        <p:txBody>
          <a:bodyPr/>
          <a:lstStyle/>
          <a:p>
            <a:pPr algn="ctr"/>
            <a:r>
              <a:rPr lang="fa-IR" i="1" dirty="0">
                <a:solidFill>
                  <a:srgbClr val="7030A0"/>
                </a:solidFill>
              </a:rPr>
              <a:t>عوامل منجر به هیپوکسی</a:t>
            </a:r>
            <a:endParaRPr lang="en-US" i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686800" cy="4525963"/>
          </a:xfrm>
        </p:spPr>
        <p:txBody>
          <a:bodyPr>
            <a:normAutofit/>
          </a:bodyPr>
          <a:lstStyle/>
          <a:p>
            <a:pPr marL="514350" indent="-514350" algn="r" rtl="1">
              <a:buFont typeface="Wingdings" pitchFamily="2" charset="2"/>
              <a:buChar char="v"/>
            </a:pPr>
            <a:r>
              <a:rPr lang="fa-IR" sz="2400" dirty="0"/>
              <a:t>انسداد راه هوایی فوقانی:به دلیل</a:t>
            </a:r>
          </a:p>
          <a:p>
            <a:pPr marL="514350" indent="-514350" algn="r" rtl="1">
              <a:buFont typeface="+mj-lt"/>
              <a:buAutoNum type="arabicParenR"/>
            </a:pPr>
            <a:r>
              <a:rPr lang="fa-IR" sz="2400" dirty="0"/>
              <a:t>زبان شل شده</a:t>
            </a:r>
          </a:p>
          <a:p>
            <a:pPr marL="514350" indent="-514350" algn="r" rtl="1">
              <a:buFont typeface="+mj-lt"/>
              <a:buAutoNum type="arabicParenR"/>
            </a:pPr>
            <a:r>
              <a:rPr lang="fa-IR" sz="2400" dirty="0"/>
              <a:t>جسم خارجی</a:t>
            </a:r>
          </a:p>
          <a:p>
            <a:pPr marL="514350" indent="-514350" algn="r" rtl="1">
              <a:buFont typeface="+mj-lt"/>
              <a:buAutoNum type="arabicParenR"/>
            </a:pPr>
            <a:r>
              <a:rPr lang="fa-IR" sz="2400" dirty="0"/>
              <a:t>تروما</a:t>
            </a:r>
          </a:p>
          <a:p>
            <a:pPr marL="514350" indent="-514350" algn="r" rtl="1">
              <a:buFont typeface="+mj-lt"/>
              <a:buAutoNum type="arabicParenR"/>
            </a:pPr>
            <a:r>
              <a:rPr lang="fa-IR" sz="2400" dirty="0"/>
              <a:t>سوختگی و عفونت</a:t>
            </a:r>
          </a:p>
          <a:p>
            <a:pPr marL="514350" indent="-514350" algn="r" rtl="1">
              <a:buFont typeface="Wingdings" pitchFamily="2" charset="2"/>
              <a:buChar char="v"/>
            </a:pPr>
            <a:r>
              <a:rPr lang="fa-IR" sz="2400" dirty="0"/>
              <a:t>انسداد راه هوایی تحتانی دراثر تروما،بیماریی های ریوی</a:t>
            </a:r>
          </a:p>
          <a:p>
            <a:pPr marL="514350" indent="-514350" algn="r" rtl="1">
              <a:buFont typeface="Wingdings" pitchFamily="2" charset="2"/>
              <a:buChar char="v"/>
            </a:pPr>
            <a:r>
              <a:rPr lang="fa-IR" sz="2400" dirty="0"/>
              <a:t>اختلال دیواره قفسه سینه:هموتوراکس،پنومو توراکس</a:t>
            </a:r>
          </a:p>
          <a:p>
            <a:pPr marL="514350" indent="-514350" algn="r" rtl="1">
              <a:buFont typeface="Wingdings" pitchFamily="2" charset="2"/>
              <a:buChar char="v"/>
            </a:pPr>
            <a:r>
              <a:rPr lang="fa-IR" sz="2400" dirty="0"/>
              <a:t>مشکلات کنترل عصبی“مثل </a:t>
            </a:r>
            <a:r>
              <a:rPr lang="en-US" sz="2400" dirty="0"/>
              <a:t>CVA</a:t>
            </a:r>
            <a:r>
              <a:rPr lang="fa-IR" sz="2400" dirty="0"/>
              <a:t>،داروهای سرکوب کننده</a:t>
            </a:r>
          </a:p>
          <a:p>
            <a:pPr marL="514350" indent="-514350" algn="r" rtl="1">
              <a:buFont typeface="Wingdings" pitchFamily="2" charset="2"/>
              <a:buChar char="v"/>
            </a:pPr>
            <a:r>
              <a:rPr lang="fa-IR" sz="2400" dirty="0"/>
              <a:t>خونریزی و شوک</a:t>
            </a:r>
          </a:p>
        </p:txBody>
      </p:sp>
    </p:spTree>
  </p:cSld>
  <p:clrMapOvr>
    <a:masterClrMapping/>
  </p:clrMapOvr>
  <p:transition>
    <p:wheel spokes="8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4389120"/>
          </a:xfrm>
        </p:spPr>
        <p:txBody>
          <a:bodyPr>
            <a:normAutofit/>
          </a:bodyPr>
          <a:lstStyle/>
          <a:p>
            <a:pPr algn="r" rtl="1"/>
            <a:r>
              <a:rPr lang="fa-IR" sz="2800" dirty="0"/>
              <a:t>همانطور که گفته شد پالس اکسی متر در مواردی که مشکوک به تنفس نا کافی وهیپوکسی هستیم استفاده می شود</a:t>
            </a:r>
          </a:p>
          <a:p>
            <a:pPr algn="r" rtl="1">
              <a:buFont typeface="Wingdings" pitchFamily="2" charset="2"/>
              <a:buChar char="q"/>
            </a:pPr>
            <a:r>
              <a:rPr lang="fa-IR" sz="2800" dirty="0"/>
              <a:t>این دستگاه نشان دهنده درصد(مقدار) اشباع هموگلوبین خون شریانی از اکسیژن است</a:t>
            </a:r>
          </a:p>
          <a:p>
            <a:pPr algn="r" rtl="1">
              <a:buFont typeface="Wingdings" pitchFamily="2" charset="2"/>
              <a:buChar char="q"/>
            </a:pPr>
            <a:r>
              <a:rPr lang="fa-IR" dirty="0"/>
              <a:t>این مقدار به صورت</a:t>
            </a:r>
            <a:r>
              <a:rPr lang="en-US" sz="3600" b="1" i="1" dirty="0" err="1">
                <a:solidFill>
                  <a:srgbClr val="FF0000"/>
                </a:solidFill>
              </a:rPr>
              <a:t>spo</a:t>
            </a:r>
            <a:r>
              <a:rPr lang="en-US" sz="3600" b="1" i="1" dirty="0">
                <a:solidFill>
                  <a:srgbClr val="FF0000"/>
                </a:solidFill>
              </a:rPr>
              <a:t>₂</a:t>
            </a:r>
            <a:r>
              <a:rPr lang="fa-IR" dirty="0"/>
              <a:t> یا </a:t>
            </a:r>
            <a:r>
              <a:rPr lang="en-US" sz="3600" b="1" i="1" dirty="0" err="1">
                <a:solidFill>
                  <a:srgbClr val="FF0000"/>
                </a:solidFill>
              </a:rPr>
              <a:t>sao</a:t>
            </a:r>
            <a:r>
              <a:rPr lang="en-US" sz="3600" b="1" i="1" dirty="0">
                <a:solidFill>
                  <a:srgbClr val="FF0000"/>
                </a:solidFill>
              </a:rPr>
              <a:t>₂ </a:t>
            </a:r>
            <a:r>
              <a:rPr lang="fa-IR" sz="3600" b="1" i="1" dirty="0">
                <a:solidFill>
                  <a:srgbClr val="FF0000"/>
                </a:solidFill>
              </a:rPr>
              <a:t> </a:t>
            </a:r>
            <a:r>
              <a:rPr lang="fa-IR" dirty="0"/>
              <a:t>نمایش داده می شود</a:t>
            </a:r>
          </a:p>
        </p:txBody>
      </p:sp>
    </p:spTree>
  </p:cSld>
  <p:clrMapOvr>
    <a:masterClrMapping/>
  </p:clrMapOvr>
  <p:transition>
    <p:cover dir="r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i="1" dirty="0">
                <a:solidFill>
                  <a:srgbClr val="C00000"/>
                </a:solidFill>
              </a:rPr>
              <a:t>مکانیسم عمل دستگاه</a:t>
            </a:r>
            <a:endParaRPr lang="en-US" i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r" rtl="1"/>
            <a:r>
              <a:rPr lang="fa-IR" sz="3600" dirty="0"/>
              <a:t>پروب پالس اکسی متر باید در ناحیه ای قرار گیرد که نور از طریق جریان خون شریانی تابانده شود یک طرف از پروب پالس اکسی متر نور قرمز و مادون قرمز می تاباند.این نور پس ازعبور از بافت به حس گر نوری که در سمت مقابل پروب قرار دارد رسیده و به این ترتیب میزان </a:t>
            </a:r>
            <a:r>
              <a:rPr lang="en-US" sz="3600" dirty="0" err="1"/>
              <a:t>spo</a:t>
            </a:r>
            <a:r>
              <a:rPr lang="en-US" sz="3600" dirty="0"/>
              <a:t>₂ </a:t>
            </a:r>
            <a:r>
              <a:rPr lang="fa-IR" sz="3600" dirty="0"/>
              <a:t> را نشان می دهد</a:t>
            </a:r>
            <a:endParaRPr lang="en-US" sz="3600" dirty="0"/>
          </a:p>
        </p:txBody>
      </p:sp>
    </p:spTree>
  </p:cSld>
  <p:clrMapOvr>
    <a:masterClrMapping/>
  </p:clrMapOvr>
  <p:transition>
    <p:checker dir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fa-IR" sz="3600" dirty="0">
                <a:solidFill>
                  <a:srgbClr val="0C5474"/>
                </a:solidFill>
              </a:rPr>
              <a:t>قسمت هایی از بدن که پالس اکسی متر روی آنها قرار می گیرد </a:t>
            </a:r>
            <a:endParaRPr lang="en-US" sz="3600" dirty="0">
              <a:solidFill>
                <a:srgbClr val="0C547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Font typeface="Wingdings" pitchFamily="2" charset="2"/>
              <a:buChar char="q"/>
            </a:pPr>
            <a:r>
              <a:rPr lang="fa-IR" dirty="0"/>
              <a:t>انگشت دست</a:t>
            </a:r>
          </a:p>
          <a:p>
            <a:pPr algn="r" rtl="1">
              <a:buFont typeface="Wingdings" pitchFamily="2" charset="2"/>
              <a:buChar char="q"/>
            </a:pPr>
            <a:r>
              <a:rPr lang="fa-IR" dirty="0"/>
              <a:t>انگشت پا</a:t>
            </a:r>
          </a:p>
          <a:p>
            <a:pPr algn="r" rtl="1">
              <a:buFont typeface="Wingdings" pitchFamily="2" charset="2"/>
              <a:buChar char="q"/>
            </a:pPr>
            <a:r>
              <a:rPr lang="fa-IR" dirty="0"/>
              <a:t>لاله گوش</a:t>
            </a:r>
          </a:p>
          <a:p>
            <a:pPr algn="r" rtl="1">
              <a:buFont typeface="Wingdings" pitchFamily="2" charset="2"/>
              <a:buChar char="q"/>
            </a:pPr>
            <a:r>
              <a:rPr lang="fa-IR" dirty="0"/>
              <a:t>روی پل بینی</a:t>
            </a:r>
          </a:p>
          <a:p>
            <a:pPr algn="r" rtl="1">
              <a:buFont typeface="Wingdings" pitchFamily="2" charset="2"/>
              <a:buChar char="v"/>
            </a:pPr>
            <a:r>
              <a:rPr lang="fa-IR" dirty="0"/>
              <a:t>در بالغین انگشت دست متداولترین محل مورد استفاده است</a:t>
            </a:r>
            <a:endParaRPr lang="en-US" dirty="0"/>
          </a:p>
        </p:txBody>
      </p:sp>
    </p:spTree>
  </p:cSld>
  <p:clrMapOvr>
    <a:masterClrMapping/>
  </p:clrMapOvr>
  <p:transition>
    <p:blinds dir="vert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4389120"/>
          </a:xfrm>
        </p:spPr>
        <p:txBody>
          <a:bodyPr>
            <a:normAutofit/>
          </a:bodyPr>
          <a:lstStyle/>
          <a:p>
            <a:pPr algn="r" rtl="1"/>
            <a:r>
              <a:rPr lang="fa-IR" dirty="0"/>
              <a:t>به منظور</a:t>
            </a:r>
            <a:r>
              <a:rPr lang="fa-IR" sz="2800" dirty="0"/>
              <a:t>تعیین هیپوکسیک بودن یا نبودن بیمار باید مقدار</a:t>
            </a:r>
            <a:r>
              <a:rPr lang="en-US" sz="2800" dirty="0" err="1"/>
              <a:t>spo</a:t>
            </a:r>
            <a:r>
              <a:rPr lang="en-US" sz="2800" dirty="0"/>
              <a:t>₂</a:t>
            </a:r>
            <a:r>
              <a:rPr lang="fa-IR" sz="2800" dirty="0"/>
              <a:t> را در کنار سایر یافته های حاصل از ارزیابی قرار دهید</a:t>
            </a:r>
          </a:p>
          <a:p>
            <a:pPr algn="r" rtl="1"/>
            <a:r>
              <a:rPr lang="fa-IR" sz="2800" dirty="0"/>
              <a:t>مثال</a:t>
            </a:r>
          </a:p>
          <a:p>
            <a:pPr algn="r" rtl="1">
              <a:buFont typeface="Wingdings" pitchFamily="2" charset="2"/>
              <a:buChar char="ü"/>
            </a:pPr>
            <a:r>
              <a:rPr lang="fa-IR" sz="2800" dirty="0"/>
              <a:t>تاکی پنه و دیس پنه</a:t>
            </a:r>
          </a:p>
          <a:p>
            <a:pPr algn="r" rtl="1">
              <a:buFont typeface="Wingdings" pitchFamily="2" charset="2"/>
              <a:buChar char="ü"/>
            </a:pPr>
            <a:r>
              <a:rPr lang="fa-IR" sz="2800" dirty="0"/>
              <a:t>پوست رنگ پریده و سرد</a:t>
            </a:r>
          </a:p>
          <a:p>
            <a:pPr algn="r" rtl="1">
              <a:buFont typeface="Wingdings" pitchFamily="2" charset="2"/>
              <a:buChar char="ü"/>
            </a:pPr>
            <a:r>
              <a:rPr lang="fa-IR" sz="2800" dirty="0"/>
              <a:t>تاکیکاردی وافزایش فشار خون</a:t>
            </a:r>
          </a:p>
          <a:p>
            <a:pPr algn="r" rtl="1">
              <a:buFont typeface="Wingdings" pitchFamily="2" charset="2"/>
              <a:buChar char="ü"/>
            </a:pPr>
            <a:r>
              <a:rPr lang="fa-IR" sz="2800" dirty="0"/>
              <a:t>بی قراری و سر درد</a:t>
            </a:r>
          </a:p>
          <a:p>
            <a:pPr algn="r" rtl="1">
              <a:buFont typeface="Wingdings" pitchFamily="2" charset="2"/>
              <a:buChar char="ü"/>
            </a:pPr>
            <a:r>
              <a:rPr lang="fa-IR" sz="2800" dirty="0"/>
              <a:t>همراه با </a:t>
            </a:r>
            <a:r>
              <a:rPr lang="en-US" sz="2800" dirty="0" err="1"/>
              <a:t>spo</a:t>
            </a:r>
            <a:r>
              <a:rPr lang="en-US" sz="2800" dirty="0"/>
              <a:t>₂</a:t>
            </a:r>
            <a:r>
              <a:rPr lang="fa-IR" sz="2800" dirty="0"/>
              <a:t> 60-94%</a:t>
            </a:r>
            <a:endParaRPr lang="en-US" dirty="0"/>
          </a:p>
        </p:txBody>
      </p:sp>
    </p:spTree>
  </p:cSld>
  <p:clrMapOvr>
    <a:masterClrMapping/>
  </p:clrMapOvr>
  <p:transition>
    <p:checker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b="1" i="1" dirty="0">
                <a:solidFill>
                  <a:srgbClr val="C00000"/>
                </a:solidFill>
              </a:rPr>
              <a:t>علایم هیپوکسی شدید</a:t>
            </a:r>
            <a:endParaRPr lang="en-US" b="1" i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Font typeface="Courier New" pitchFamily="49" charset="0"/>
              <a:buChar char="o"/>
            </a:pPr>
            <a:r>
              <a:rPr lang="fa-IR" dirty="0"/>
              <a:t>تاکی پنه و دیس پنه</a:t>
            </a:r>
          </a:p>
          <a:p>
            <a:pPr algn="r" rtl="1">
              <a:buFont typeface="Courier New" pitchFamily="49" charset="0"/>
              <a:buChar char="o"/>
            </a:pPr>
            <a:r>
              <a:rPr lang="fa-IR" dirty="0"/>
              <a:t>پوست سیانوزه</a:t>
            </a:r>
          </a:p>
          <a:p>
            <a:pPr algn="r" rtl="1">
              <a:buFont typeface="Courier New" pitchFamily="49" charset="0"/>
              <a:buChar char="o"/>
            </a:pPr>
            <a:r>
              <a:rPr lang="fa-IR" dirty="0"/>
              <a:t>تاکی کاردی منجر به دیس ریتمی</a:t>
            </a:r>
          </a:p>
          <a:p>
            <a:pPr algn="r" rtl="1">
              <a:buFont typeface="Courier New" pitchFamily="49" charset="0"/>
              <a:buChar char="o"/>
            </a:pPr>
            <a:r>
              <a:rPr lang="fa-IR" dirty="0"/>
              <a:t>ظاهر خواب آلود</a:t>
            </a:r>
          </a:p>
          <a:p>
            <a:pPr algn="r" rtl="1">
              <a:buFont typeface="Courier New" pitchFamily="49" charset="0"/>
              <a:buChar char="o"/>
            </a:pPr>
            <a:r>
              <a:rPr lang="fa-IR" dirty="0"/>
              <a:t>کاهش سطح هوشیاری</a:t>
            </a:r>
          </a:p>
          <a:p>
            <a:pPr algn="r" rtl="1">
              <a:buFont typeface="Courier New" pitchFamily="49" charset="0"/>
              <a:buChar char="o"/>
            </a:pPr>
            <a:r>
              <a:rPr lang="fa-IR" dirty="0"/>
              <a:t>کند شدن زمان واکنش</a:t>
            </a:r>
          </a:p>
          <a:p>
            <a:pPr algn="r" rtl="1">
              <a:buFont typeface="Courier New" pitchFamily="49" charset="0"/>
              <a:buChar char="o"/>
            </a:pPr>
            <a:r>
              <a:rPr lang="fa-IR" dirty="0"/>
              <a:t>همراه با </a:t>
            </a:r>
            <a:r>
              <a:rPr lang="en-US" dirty="0" err="1"/>
              <a:t>spo</a:t>
            </a:r>
            <a:r>
              <a:rPr lang="en-US" dirty="0"/>
              <a:t>₂</a:t>
            </a:r>
            <a:r>
              <a:rPr lang="fa-IR" dirty="0"/>
              <a:t> کمتر از 60%</a:t>
            </a:r>
            <a:endParaRPr lang="en-US" dirty="0"/>
          </a:p>
        </p:txBody>
      </p:sp>
    </p:spTree>
  </p:cSld>
  <p:clrMapOvr>
    <a:masterClrMapping/>
  </p:clrMapOvr>
  <p:transition>
    <p:plus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fa-IR" dirty="0"/>
              <a:t>  </a:t>
            </a:r>
            <a:r>
              <a:rPr lang="fa-IR" dirty="0">
                <a:solidFill>
                  <a:srgbClr val="002060"/>
                </a:solidFill>
              </a:rPr>
              <a:t>محدودیت استفاده از پالس اکسی متر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dirty="0"/>
              <a:t>پالس اکسی متر در شرایط زیردر صد </a:t>
            </a:r>
            <a:r>
              <a:rPr lang="en-US" sz="3600" b="1" i="1" dirty="0" err="1">
                <a:solidFill>
                  <a:srgbClr val="C00000"/>
                </a:solidFill>
              </a:rPr>
              <a:t>spo</a:t>
            </a:r>
            <a:r>
              <a:rPr lang="en-US" sz="3600" b="1" i="1" dirty="0">
                <a:solidFill>
                  <a:srgbClr val="C00000"/>
                </a:solidFill>
              </a:rPr>
              <a:t>₂</a:t>
            </a:r>
            <a:r>
              <a:rPr lang="fa-IR" sz="3600" b="1" i="1" dirty="0">
                <a:solidFill>
                  <a:srgbClr val="C00000"/>
                </a:solidFill>
              </a:rPr>
              <a:t> </a:t>
            </a:r>
            <a:r>
              <a:rPr lang="fa-IR" dirty="0"/>
              <a:t>را اشتباه نشان داده  ویا اصلا درصدی نشان نمی دهد</a:t>
            </a:r>
          </a:p>
          <a:p>
            <a:pPr algn="r" rtl="1">
              <a:buFont typeface="Wingdings" pitchFamily="2" charset="2"/>
              <a:buChar char="v"/>
            </a:pPr>
            <a:r>
              <a:rPr lang="fa-IR" sz="2800" dirty="0"/>
              <a:t>شوک یا هیپو پرفیوژن مربوط به از دست دادن خون یا خون رسانی ضعیف</a:t>
            </a:r>
          </a:p>
          <a:p>
            <a:pPr algn="r" rtl="1">
              <a:buFont typeface="Wingdings" pitchFamily="2" charset="2"/>
              <a:buChar char="v"/>
            </a:pPr>
            <a:r>
              <a:rPr lang="fa-IR" sz="2800" dirty="0"/>
              <a:t>هیپو ترمی یا آسیب اندام بر اثر سرما</a:t>
            </a:r>
          </a:p>
          <a:p>
            <a:pPr algn="r" rtl="1">
              <a:buFont typeface="Wingdings" pitchFamily="2" charset="2"/>
              <a:buChar char="v"/>
            </a:pPr>
            <a:r>
              <a:rPr lang="fa-IR" sz="2800" dirty="0"/>
              <a:t>لاک ناخن</a:t>
            </a:r>
          </a:p>
          <a:p>
            <a:pPr algn="r" rtl="1">
              <a:buFont typeface="Wingdings" pitchFamily="2" charset="2"/>
              <a:buChar char="v"/>
            </a:pPr>
            <a:r>
              <a:rPr lang="fa-IR" sz="2800" dirty="0"/>
              <a:t>مسمومیت با مونو اکسید کربن</a:t>
            </a:r>
          </a:p>
          <a:p>
            <a:pPr algn="r" rtl="1">
              <a:buFont typeface="Wingdings" pitchFamily="2" charset="2"/>
              <a:buChar char="v"/>
            </a:pPr>
            <a:r>
              <a:rPr lang="fa-IR" sz="2800" dirty="0"/>
              <a:t>آنمی</a:t>
            </a:r>
            <a:endParaRPr lang="en-US" sz="2800" dirty="0"/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 fontScale="92500"/>
          </a:bodyPr>
          <a:lstStyle/>
          <a:p>
            <a:pPr algn="r" rtl="1"/>
            <a:r>
              <a:rPr lang="ar-SA" sz="4400" b="1" i="1" dirty="0"/>
              <a:t>مفاهيم</a:t>
            </a:r>
            <a:r>
              <a:rPr lang="ar-SA" sz="4400" b="1" dirty="0"/>
              <a:t> پايه پالس اکسي متري </a:t>
            </a:r>
            <a:r>
              <a:rPr lang="ar-SA" sz="4400" dirty="0"/>
              <a:t>پالس اکسي متر ‏‎</a:t>
            </a:r>
            <a:r>
              <a:rPr lang="en-US" sz="4400" dirty="0"/>
              <a:t>(Pulse </a:t>
            </a:r>
            <a:r>
              <a:rPr lang="en-US" sz="4400" dirty="0" err="1"/>
              <a:t>Oximeter</a:t>
            </a:r>
            <a:r>
              <a:rPr lang="en-US" sz="4400" dirty="0"/>
              <a:t>)</a:t>
            </a:r>
            <a:r>
              <a:rPr lang="ar-SA" sz="4400" dirty="0"/>
              <a:t>‎‏ به چه معني است؟ </a:t>
            </a:r>
            <a:br>
              <a:rPr lang="ar-SA" sz="4400" dirty="0"/>
            </a:br>
            <a:br>
              <a:rPr lang="en-US" sz="4400" dirty="0"/>
            </a:br>
            <a:r>
              <a:rPr lang="ar-SA" sz="4000" dirty="0"/>
              <a:t>‏</a:t>
            </a:r>
            <a:r>
              <a:rPr lang="en-US" sz="4000" dirty="0"/>
              <a:t>Pulse : </a:t>
            </a:r>
            <a:r>
              <a:rPr lang="ar-SA" sz="4000" dirty="0"/>
              <a:t>‎تغييرات شريان خوني با هر ضربان قلبي</a:t>
            </a:r>
            <a:br>
              <a:rPr lang="ar-SA" sz="4000" dirty="0"/>
            </a:br>
            <a:r>
              <a:rPr lang="en-US" sz="4000" dirty="0" err="1"/>
              <a:t>Oxi</a:t>
            </a:r>
            <a:r>
              <a:rPr lang="en-US" sz="4000" dirty="0"/>
              <a:t> : </a:t>
            </a:r>
            <a:r>
              <a:rPr lang="ar-SA" sz="4000" dirty="0"/>
              <a:t>‎اکسيژن</a:t>
            </a:r>
            <a:br>
              <a:rPr lang="ar-SA" sz="4000" dirty="0"/>
            </a:br>
            <a:r>
              <a:rPr lang="en-US" sz="4000" dirty="0"/>
              <a:t>Meter</a:t>
            </a:r>
            <a:r>
              <a:rPr lang="ar-SA" sz="4000" dirty="0"/>
              <a:t> : ‎اندازه گيري</a:t>
            </a:r>
            <a:br>
              <a:rPr lang="en-US" sz="4000" dirty="0"/>
            </a:br>
            <a:r>
              <a:rPr lang="ar-SA" dirty="0"/>
              <a:t>پالس اکسي متر وسيله اي است جهت اندازه گيري نرخ و ميزان اکسيژن در هر ضربان شريان هاي خوني‎</a:t>
            </a:r>
            <a:r>
              <a:rPr lang="en-US" dirty="0"/>
              <a:t>.</a:t>
            </a:r>
            <a:r>
              <a:rPr lang="ar-SA" dirty="0"/>
              <a:t>‎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ransition>
    <p:wipe dir="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dirty="0"/>
              <a:t>نکاتی درباره دستگاه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/>
              <a:t>بعضی از انواع پالس اکسی متر علاوه بر درصد </a:t>
            </a:r>
            <a:r>
              <a:rPr lang="en-US" dirty="0" err="1"/>
              <a:t>spo</a:t>
            </a:r>
            <a:r>
              <a:rPr lang="en-US" dirty="0"/>
              <a:t>₂</a:t>
            </a:r>
            <a:r>
              <a:rPr lang="fa-IR" dirty="0"/>
              <a:t> تعداد نبض را هم نشان می دهند</a:t>
            </a:r>
          </a:p>
          <a:p>
            <a:pPr algn="r" rtl="1"/>
            <a:endParaRPr lang="fa-IR" dirty="0"/>
          </a:p>
          <a:p>
            <a:pPr algn="r" rtl="1">
              <a:buNone/>
            </a:pPr>
            <a:endParaRPr lang="fa-IR" dirty="0"/>
          </a:p>
          <a:p>
            <a:pPr algn="r" rtl="1"/>
            <a:r>
              <a:rPr lang="fa-IR" dirty="0"/>
              <a:t>توجه داشته باشید همیشه  جهت کنترل قدرت و ریتم نبض از انگشتان دست استفاده کنید</a:t>
            </a:r>
          </a:p>
          <a:p>
            <a:pPr algn="r" rtl="1"/>
            <a:r>
              <a:rPr lang="fa-IR" i="1" dirty="0">
                <a:solidFill>
                  <a:srgbClr val="002060"/>
                </a:solidFill>
              </a:rPr>
              <a:t>اگر تعداد نبضی که توسط پالس اکسی متر نشان داده می شود با تعداد نبض واقعی بیمار برابر نباشد احتمال اینکه </a:t>
            </a:r>
            <a:r>
              <a:rPr lang="en-US" i="1" dirty="0" err="1">
                <a:solidFill>
                  <a:srgbClr val="002060"/>
                </a:solidFill>
              </a:rPr>
              <a:t>spo</a:t>
            </a:r>
            <a:r>
              <a:rPr lang="en-US" i="1" dirty="0">
                <a:solidFill>
                  <a:srgbClr val="002060"/>
                </a:solidFill>
              </a:rPr>
              <a:t>₂</a:t>
            </a:r>
            <a:r>
              <a:rPr lang="fa-IR" i="1" dirty="0">
                <a:solidFill>
                  <a:srgbClr val="002060"/>
                </a:solidFill>
              </a:rPr>
              <a:t> را نیز درست نشان ندهد بالا می رود</a:t>
            </a:r>
            <a:endParaRPr lang="en-US" i="1" dirty="0">
              <a:solidFill>
                <a:srgbClr val="002060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2438400"/>
            <a:ext cx="1722362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ircl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/>
              <a:t>در مسمومیت با</a:t>
            </a:r>
            <a:r>
              <a:rPr lang="en-US" sz="3200" b="1" dirty="0">
                <a:solidFill>
                  <a:srgbClr val="002060"/>
                </a:solidFill>
              </a:rPr>
              <a:t>co</a:t>
            </a:r>
            <a:r>
              <a:rPr lang="fa-IR" sz="3200" b="1" dirty="0">
                <a:solidFill>
                  <a:srgbClr val="002060"/>
                </a:solidFill>
              </a:rPr>
              <a:t> </a:t>
            </a:r>
            <a:r>
              <a:rPr lang="fa-IR" dirty="0"/>
              <a:t> ممکن است بیمار کاملا هیپوکسیک باشد در حالی که دستگاه </a:t>
            </a:r>
            <a:r>
              <a:rPr lang="en-US" dirty="0" err="1"/>
              <a:t>spo</a:t>
            </a:r>
            <a:r>
              <a:rPr lang="en-US" dirty="0"/>
              <a:t>₂  </a:t>
            </a:r>
            <a:r>
              <a:rPr lang="fa-IR" dirty="0"/>
              <a:t> 100% را نشان می دهد</a:t>
            </a:r>
          </a:p>
          <a:p>
            <a:pPr algn="r" rtl="1"/>
            <a:r>
              <a:rPr lang="fa-IR" dirty="0"/>
              <a:t>اگر بیمار مدتی است که تحت اکسیژن درمانی است و عدد </a:t>
            </a:r>
            <a:r>
              <a:rPr lang="en-US" dirty="0" err="1"/>
              <a:t>spo</a:t>
            </a:r>
            <a:r>
              <a:rPr lang="en-US" dirty="0"/>
              <a:t>₂</a:t>
            </a:r>
            <a:r>
              <a:rPr lang="fa-IR" dirty="0"/>
              <a:t> وی 95% یا کمتر از آن است بیانگر هیپوکسیک بودن بیمار است</a:t>
            </a:r>
          </a:p>
        </p:txBody>
      </p:sp>
    </p:spTree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0" y="1600200"/>
            <a:ext cx="8458200" cy="5257800"/>
          </a:xfrm>
        </p:spPr>
        <p:txBody>
          <a:bodyPr/>
          <a:lstStyle/>
          <a:p>
            <a:pPr algn="r" rtl="1">
              <a:lnSpc>
                <a:spcPct val="150000"/>
              </a:lnSpc>
            </a:pPr>
            <a:r>
              <a:rPr lang="fa-IR" dirty="0"/>
              <a:t>پالس اکسی متر درصد اشباع هموگلوبین خون شریانی ازاکسیژن را نشان میدهد</a:t>
            </a:r>
            <a:br>
              <a:rPr lang="fa-IR" dirty="0"/>
            </a:br>
            <a:r>
              <a:rPr lang="fa-IR" dirty="0"/>
              <a:t>پالس اکسی مترباید در تمام شرایطی که وضعیت اکسیژن بیمار نگران کننده است یا حتی به میزان کم مشکوک به </a:t>
            </a:r>
            <a:r>
              <a:rPr lang="fa-IR" sz="3200" i="1" dirty="0">
                <a:solidFill>
                  <a:srgbClr val="00B0F0"/>
                </a:solidFill>
              </a:rPr>
              <a:t>هیپوکسی</a:t>
            </a:r>
            <a:r>
              <a:rPr lang="fa-IR" dirty="0"/>
              <a:t> هستیم به کار گرفته شود</a:t>
            </a:r>
            <a:br>
              <a:rPr lang="fa-IR" dirty="0"/>
            </a:br>
            <a:r>
              <a:rPr lang="fa-IR" sz="3600" dirty="0">
                <a:solidFill>
                  <a:srgbClr val="FF0000"/>
                </a:solidFill>
              </a:rPr>
              <a:t>هیپوکسی ؟</a:t>
            </a:r>
            <a:r>
              <a:rPr lang="fa-IR" sz="3600" dirty="0"/>
              <a:t>توزیع ناکافی اکسیژن به سلول هاست</a:t>
            </a:r>
            <a:br>
              <a:rPr lang="fa-IR" dirty="0"/>
            </a:br>
            <a:endParaRPr lang="en-US" dirty="0"/>
          </a:p>
        </p:txBody>
      </p:sp>
    </p:spTree>
  </p:cSld>
  <p:clrMapOvr>
    <a:masterClrMapping/>
  </p:clrMapOvr>
  <p:transition>
    <p:pull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0" y="685800"/>
            <a:ext cx="2438400" cy="1143000"/>
          </a:xfrm>
        </p:spPr>
        <p:txBody>
          <a:bodyPr/>
          <a:lstStyle/>
          <a:p>
            <a:r>
              <a:rPr lang="fa-IR" b="1" i="1" dirty="0">
                <a:solidFill>
                  <a:srgbClr val="002060"/>
                </a:solidFill>
              </a:rPr>
              <a:t>اکسیژناسیون</a:t>
            </a:r>
            <a:endParaRPr lang="en-US" b="1" i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fa-IR" sz="2800" dirty="0"/>
              <a:t>همه موجودات از جمله انسان برای ادامه حیات نیازمند اکسیژن هستند</a:t>
            </a:r>
          </a:p>
          <a:p>
            <a:pPr algn="r" rtl="1">
              <a:buFont typeface="Wingdings" pitchFamily="2" charset="2"/>
              <a:buChar char="v"/>
            </a:pPr>
            <a:r>
              <a:rPr lang="fa-IR" sz="2800" dirty="0"/>
              <a:t>اکسیژناسیون فرایندي است که طی آن خون و سلول ها از اکسیژن اشباع می شوند</a:t>
            </a:r>
          </a:p>
          <a:p>
            <a:pPr algn="r" rtl="1">
              <a:buFont typeface="Wingdings" pitchFamily="2" charset="2"/>
              <a:buChar char="q"/>
            </a:pPr>
            <a:r>
              <a:rPr lang="fa-IR" sz="2800" dirty="0"/>
              <a:t>دستگاه تنفسی وظیفه تبادل اکسیژن بین انسان و محیط خارج از بدن وی را بر عهده دارد و شامل</a:t>
            </a:r>
          </a:p>
          <a:p>
            <a:pPr marL="514350" indent="-514350" algn="r" rtl="1">
              <a:buFont typeface="+mj-lt"/>
              <a:buAutoNum type="alphaUcPeriod"/>
            </a:pPr>
            <a:r>
              <a:rPr lang="fa-IR" sz="2800" dirty="0"/>
              <a:t>راههای هوایی فوقانی</a:t>
            </a:r>
          </a:p>
          <a:p>
            <a:pPr marL="514350" indent="-514350" algn="r" rtl="1">
              <a:buFont typeface="+mj-lt"/>
              <a:buAutoNum type="alphaUcPeriod"/>
            </a:pPr>
            <a:r>
              <a:rPr lang="fa-IR" sz="2800" dirty="0"/>
              <a:t>راههای هوایی تحتانی</a:t>
            </a:r>
            <a:endParaRPr lang="en-US" sz="2800" dirty="0"/>
          </a:p>
        </p:txBody>
      </p:sp>
    </p:spTree>
  </p:cSld>
  <p:clrMapOvr>
    <a:masterClrMapping/>
  </p:clrMapOvr>
  <p:transition>
    <p:diamond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pPr algn="ctr"/>
            <a:r>
              <a:rPr lang="fa-IR" b="1" i="1" dirty="0">
                <a:solidFill>
                  <a:srgbClr val="002060"/>
                </a:solidFill>
              </a:rPr>
              <a:t>راه هوایی فوقانی شامل</a:t>
            </a:r>
            <a:endParaRPr lang="en-US" b="1" i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Font typeface="Courier New" pitchFamily="49" charset="0"/>
              <a:buChar char="o"/>
            </a:pPr>
            <a:r>
              <a:rPr lang="fa-IR" dirty="0"/>
              <a:t>مجرای هوای بینی</a:t>
            </a:r>
          </a:p>
          <a:p>
            <a:pPr algn="r" rtl="1">
              <a:buFont typeface="Courier New" pitchFamily="49" charset="0"/>
              <a:buChar char="o"/>
            </a:pPr>
            <a:r>
              <a:rPr lang="fa-IR" dirty="0"/>
              <a:t>حلق-بینی</a:t>
            </a:r>
          </a:p>
          <a:p>
            <a:pPr algn="r" rtl="1">
              <a:buFont typeface="Courier New" pitchFamily="49" charset="0"/>
              <a:buChar char="o"/>
            </a:pPr>
            <a:r>
              <a:rPr lang="fa-IR" dirty="0"/>
              <a:t>دهان</a:t>
            </a:r>
          </a:p>
          <a:p>
            <a:pPr algn="r" rtl="1">
              <a:buFont typeface="Courier New" pitchFamily="49" charset="0"/>
              <a:buChar char="o"/>
            </a:pPr>
            <a:r>
              <a:rPr lang="fa-IR" dirty="0"/>
              <a:t>حلق-دهانی</a:t>
            </a:r>
          </a:p>
          <a:p>
            <a:pPr algn="r" rtl="1">
              <a:buFont typeface="Courier New" pitchFamily="49" charset="0"/>
              <a:buChar char="o"/>
            </a:pPr>
            <a:r>
              <a:rPr lang="fa-IR" dirty="0"/>
              <a:t>حلق و اپیگلوت است</a:t>
            </a:r>
          </a:p>
          <a:p>
            <a:pPr algn="r" rtl="1">
              <a:buFont typeface="Courier New" pitchFamily="49" charset="0"/>
              <a:buChar char="o"/>
            </a:pPr>
            <a:r>
              <a:rPr lang="fa-IR" dirty="0"/>
              <a:t>که هوا را تصفیه ،گرم و مرطوب می کنند</a:t>
            </a:r>
          </a:p>
        </p:txBody>
      </p:sp>
    </p:spTree>
  </p:cSld>
  <p:clrMapOvr>
    <a:masterClrMapping/>
  </p:clrMapOvr>
  <p:transition>
    <p:checke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b="1" i="1" dirty="0">
                <a:solidFill>
                  <a:srgbClr val="002060"/>
                </a:solidFill>
              </a:rPr>
              <a:t>راه هوایی تحتانی شامل</a:t>
            </a:r>
            <a:endParaRPr lang="en-US" b="1" i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Font typeface="Courier New" pitchFamily="49" charset="0"/>
              <a:buChar char="o"/>
            </a:pPr>
            <a:r>
              <a:rPr lang="fa-IR" dirty="0"/>
              <a:t>حنجره</a:t>
            </a:r>
          </a:p>
          <a:p>
            <a:pPr algn="r" rtl="1">
              <a:buFont typeface="Courier New" pitchFamily="49" charset="0"/>
              <a:buChar char="o"/>
            </a:pPr>
            <a:r>
              <a:rPr lang="fa-IR" dirty="0"/>
              <a:t>برونش و برونش های اصلی(نایژه های راست و چپ)</a:t>
            </a:r>
          </a:p>
          <a:p>
            <a:pPr algn="r" rtl="1">
              <a:buFont typeface="Courier New" pitchFamily="49" charset="0"/>
              <a:buChar char="o"/>
            </a:pPr>
            <a:r>
              <a:rPr lang="fa-IR" dirty="0"/>
              <a:t>برونشیول ها</a:t>
            </a:r>
          </a:p>
          <a:p>
            <a:pPr algn="r" rtl="1">
              <a:buFont typeface="Courier New" pitchFamily="49" charset="0"/>
              <a:buChar char="o"/>
            </a:pPr>
            <a:r>
              <a:rPr lang="fa-IR" dirty="0"/>
              <a:t>ریه ها(حاوی کیسه های هوایی بنام آلوًيول ها هستند)</a:t>
            </a:r>
          </a:p>
          <a:p>
            <a:pPr algn="r" rtl="1">
              <a:buFont typeface="Courier New" pitchFamily="49" charset="0"/>
              <a:buChar char="o"/>
            </a:pPr>
            <a:r>
              <a:rPr lang="fa-IR" dirty="0"/>
              <a:t>که وظیفه تبادلات گازی را بر عهده دارند</a:t>
            </a:r>
          </a:p>
          <a:p>
            <a:pPr algn="r" rtl="1">
              <a:buFont typeface="Courier New" pitchFamily="49" charset="0"/>
              <a:buChar char="o"/>
            </a:pPr>
            <a:endParaRPr lang="en-US" dirty="0"/>
          </a:p>
        </p:txBody>
      </p:sp>
    </p:spTree>
  </p:cSld>
  <p:clrMapOvr>
    <a:masterClrMapping/>
  </p:clrMapOvr>
  <p:transition>
    <p:wheel spokes="8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b="1" i="1" dirty="0">
                <a:solidFill>
                  <a:srgbClr val="00B0F0"/>
                </a:solidFill>
              </a:rPr>
              <a:t>عملکرد اصلی ریه ها تنفس است</a:t>
            </a:r>
            <a:endParaRPr lang="en-US" b="1" i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Font typeface="Wingdings" pitchFamily="2" charset="2"/>
              <a:buChar char="q"/>
            </a:pPr>
            <a:r>
              <a:rPr lang="fa-IR" dirty="0"/>
              <a:t>طی تنفس دو فرایند</a:t>
            </a:r>
          </a:p>
          <a:p>
            <a:pPr algn="r" rtl="1">
              <a:buFont typeface="Wingdings" pitchFamily="2" charset="2"/>
              <a:buChar char="v"/>
            </a:pPr>
            <a:r>
              <a:rPr lang="fa-IR" dirty="0"/>
              <a:t>دم:عمل کشیدن هوا به داخل ریه ها</a:t>
            </a:r>
          </a:p>
          <a:p>
            <a:pPr algn="r" rtl="1">
              <a:buFont typeface="Wingdings" pitchFamily="2" charset="2"/>
              <a:buChar char="v"/>
            </a:pPr>
            <a:r>
              <a:rPr lang="fa-IR" dirty="0"/>
              <a:t>بازدم:عمل خروج هوا از ریه ها</a:t>
            </a:r>
          </a:p>
          <a:p>
            <a:pPr algn="r" rtl="1">
              <a:buNone/>
            </a:pPr>
            <a:r>
              <a:rPr lang="fa-IR" dirty="0"/>
              <a:t>انجام می پذیرد ودر طول این فرایند ها اکسیژن خون تامین(دم) و دی اکسید کربن از آن گرفته می شود(بازدم)</a:t>
            </a:r>
          </a:p>
        </p:txBody>
      </p:sp>
    </p:spTree>
  </p:cSld>
  <p:clrMapOvr>
    <a:masterClrMapping/>
  </p:clrMapOvr>
  <p:transition>
    <p:randomBa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b="1" i="1" dirty="0">
                <a:solidFill>
                  <a:srgbClr val="00B0F0"/>
                </a:solidFill>
              </a:rPr>
              <a:t>تنفس دو نوع است</a:t>
            </a:r>
            <a:endParaRPr lang="en-US" b="1" i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r" rtl="1">
              <a:buFont typeface="+mj-lt"/>
              <a:buAutoNum type="arabicParenR"/>
            </a:pPr>
            <a:r>
              <a:rPr lang="fa-IR" dirty="0"/>
              <a:t>تنفس ریوی:در سطح آلویولی-مویرگی انجام می پذیرد</a:t>
            </a:r>
          </a:p>
          <a:p>
            <a:pPr marL="514350" indent="-514350" algn="r" rtl="1">
              <a:buFont typeface="+mj-lt"/>
              <a:buAutoNum type="arabicParenR"/>
            </a:pPr>
            <a:endParaRPr lang="fa-IR" dirty="0"/>
          </a:p>
          <a:p>
            <a:pPr marL="514350" indent="-514350" algn="r" rtl="1">
              <a:buFont typeface="+mj-lt"/>
              <a:buAutoNum type="arabicParenR"/>
            </a:pPr>
            <a:endParaRPr lang="fa-IR" dirty="0"/>
          </a:p>
          <a:p>
            <a:pPr marL="514350" indent="-514350" algn="r" rtl="1">
              <a:buFont typeface="+mj-lt"/>
              <a:buAutoNum type="arabicParenR"/>
            </a:pPr>
            <a:endParaRPr lang="fa-IR" dirty="0"/>
          </a:p>
          <a:p>
            <a:pPr marL="514350" indent="-514350" algn="r" rtl="1">
              <a:buFont typeface="+mj-lt"/>
              <a:buAutoNum type="arabicParenR"/>
            </a:pPr>
            <a:r>
              <a:rPr lang="fa-IR" dirty="0"/>
              <a:t>تنفس سلولی:در سطح سلولی به وقوع می پیوندد</a:t>
            </a:r>
            <a:endParaRPr lang="en-US" dirty="0"/>
          </a:p>
        </p:txBody>
      </p:sp>
    </p:spTree>
  </p:cSld>
  <p:clrMapOvr>
    <a:masterClrMapping/>
  </p:clrMapOvr>
  <p:transition>
    <p:newsfla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229600" cy="4602163"/>
          </a:xfrm>
        </p:spPr>
        <p:txBody>
          <a:bodyPr/>
          <a:lstStyle/>
          <a:p>
            <a:pPr algn="r" rtl="1">
              <a:buNone/>
            </a:pPr>
            <a:endParaRPr lang="fa-IR" dirty="0"/>
          </a:p>
          <a:p>
            <a:pPr algn="ctr" rtl="1">
              <a:lnSpc>
                <a:spcPct val="150000"/>
              </a:lnSpc>
              <a:buNone/>
            </a:pPr>
            <a:r>
              <a:rPr lang="fa-IR" b="1" i="1" dirty="0">
                <a:solidFill>
                  <a:srgbClr val="002060"/>
                </a:solidFill>
              </a:rPr>
              <a:t>نشانه ها و علایم بالینی اکسیژناسیون کافی واکسیژناسیون نا کافی (هیپوکسی) چه تفاوتی با هم دارند</a:t>
            </a:r>
          </a:p>
        </p:txBody>
      </p:sp>
    </p:spTree>
  </p:cSld>
  <p:clrMapOvr>
    <a:masterClrMapping/>
  </p:clrMapOvr>
  <p:transition>
    <p:randomBar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470</TotalTime>
  <Words>906</Words>
  <Application>Microsoft Office PowerPoint</Application>
  <PresentationFormat>On-screen Show (4:3)</PresentationFormat>
  <Paragraphs>109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Calibri</vt:lpstr>
      <vt:lpstr>Constantia</vt:lpstr>
      <vt:lpstr>Courier New</vt:lpstr>
      <vt:lpstr>Wingdings</vt:lpstr>
      <vt:lpstr>Wingdings 2</vt:lpstr>
      <vt:lpstr>Flow</vt:lpstr>
      <vt:lpstr>PowerPoint Presentation</vt:lpstr>
      <vt:lpstr>PowerPoint Presentation</vt:lpstr>
      <vt:lpstr>PowerPoint Presentation</vt:lpstr>
      <vt:lpstr>اکسیژناسیون</vt:lpstr>
      <vt:lpstr>راه هوایی فوقانی شامل</vt:lpstr>
      <vt:lpstr>راه هوایی تحتانی شامل</vt:lpstr>
      <vt:lpstr>عملکرد اصلی ریه ها تنفس است</vt:lpstr>
      <vt:lpstr>تنفس دو نوع است</vt:lpstr>
      <vt:lpstr>PowerPoint Presentation</vt:lpstr>
      <vt:lpstr>PowerPoint Presentation</vt:lpstr>
      <vt:lpstr>PowerPoint Presentation</vt:lpstr>
      <vt:lpstr>  نشانه های تنفس ناکافی منجر به هیپوکسی</vt:lpstr>
      <vt:lpstr>عوامل منجر به هیپوکسی</vt:lpstr>
      <vt:lpstr>PowerPoint Presentation</vt:lpstr>
      <vt:lpstr>مکانیسم عمل دستگاه</vt:lpstr>
      <vt:lpstr>قسمت هایی از بدن که پالس اکسی متر روی آنها قرار می گیرد </vt:lpstr>
      <vt:lpstr>PowerPoint Presentation</vt:lpstr>
      <vt:lpstr>علایم هیپوکسی شدید</vt:lpstr>
      <vt:lpstr>  محدودیت استفاده از پالس اکسی متر</vt:lpstr>
      <vt:lpstr>نکاتی درباره دستگاه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SibCo</dc:creator>
  <cp:lastModifiedBy>User</cp:lastModifiedBy>
  <cp:revision>63</cp:revision>
  <dcterms:created xsi:type="dcterms:W3CDTF">2006-08-16T00:00:00Z</dcterms:created>
  <dcterms:modified xsi:type="dcterms:W3CDTF">2025-02-02T17:03:32Z</dcterms:modified>
</cp:coreProperties>
</file>